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2.png>
</file>

<file path=ppt/media/image3.gif>
</file>

<file path=ppt/media/image4.gif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d7cdc7e7e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d7cdc7e7e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fd7cdc7e7e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fd7cdc7e7e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fd7cdc7e7e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fd7cdc7e7e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fd7cdc7e7e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fd7cdc7e7e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a25ac7cb5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a25ac7cb5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a25ac7cb5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a25ac7cb5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630d26e4f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630d26e4f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a2df31a14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a2df31a14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630d26e4f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630d26e4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fd7cdc7e7e_0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fd7cdc7e7e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youtu.be/KAYMQ7sokI4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438750"/>
            <a:ext cx="5172900" cy="29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CS6301</a:t>
            </a:r>
            <a:br>
              <a:rPr lang="en"/>
            </a:br>
            <a:r>
              <a:rPr lang="en" sz="2200"/>
              <a:t>Intro to Robot Manipulation and Navigation</a:t>
            </a:r>
            <a:endParaRPr sz="2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13</a:t>
            </a:r>
            <a:br>
              <a:rPr lang="en"/>
            </a:br>
            <a:r>
              <a:rPr lang="en" sz="2666"/>
              <a:t>RL-based Top-Down Grasping with a focus on Selective Shapes</a:t>
            </a:r>
            <a:endParaRPr sz="2666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3537150" y="3389250"/>
            <a:ext cx="3196200" cy="15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AutoNum type="arabicPeriod"/>
            </a:pPr>
            <a:r>
              <a:rPr lang="en" sz="2000">
                <a:solidFill>
                  <a:srgbClr val="F1C232"/>
                </a:solidFill>
              </a:rPr>
              <a:t>A</a:t>
            </a:r>
            <a:r>
              <a:rPr lang="en" sz="2000">
                <a:solidFill>
                  <a:schemeClr val="accent2"/>
                </a:solidFill>
              </a:rPr>
              <a:t>bhishek Chauhan</a:t>
            </a:r>
            <a:endParaRPr sz="2000">
              <a:solidFill>
                <a:schemeClr val="accent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AutoNum type="arabicPeriod"/>
            </a:pPr>
            <a:r>
              <a:rPr lang="en" sz="2000">
                <a:solidFill>
                  <a:srgbClr val="F1C232"/>
                </a:solidFill>
              </a:rPr>
              <a:t>Shreeprasad Sonar</a:t>
            </a:r>
            <a:endParaRPr sz="2000">
              <a:solidFill>
                <a:srgbClr val="EFEFE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AutoNum type="arabicPeriod"/>
            </a:pPr>
            <a:r>
              <a:rPr lang="en" sz="2000">
                <a:solidFill>
                  <a:srgbClr val="F1C232"/>
                </a:solidFill>
              </a:rPr>
              <a:t>V</a:t>
            </a:r>
            <a:r>
              <a:rPr lang="en" sz="2000">
                <a:solidFill>
                  <a:schemeClr val="accent2"/>
                </a:solidFill>
              </a:rPr>
              <a:t>edang Wartikar</a:t>
            </a:r>
            <a:endParaRPr sz="2000">
              <a:solidFill>
                <a:schemeClr val="accen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"/>
          <p:cNvSpPr txBox="1"/>
          <p:nvPr>
            <p:ph idx="1" type="body"/>
          </p:nvPr>
        </p:nvSpPr>
        <p:spPr>
          <a:xfrm>
            <a:off x="988450" y="2347550"/>
            <a:ext cx="7068900" cy="5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100"/>
              <a:t>– End of presentation –</a:t>
            </a:r>
            <a:endParaRPr sz="2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Project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307850"/>
            <a:ext cx="7445400" cy="34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608" u="sng"/>
              <a:t>Top-Down Grasping</a:t>
            </a:r>
            <a:r>
              <a:rPr lang="en" sz="1500"/>
              <a:t>: I</a:t>
            </a:r>
            <a:r>
              <a:rPr lang="en" sz="1500"/>
              <a:t>nvolves the </a:t>
            </a:r>
            <a:r>
              <a:rPr lang="en" sz="1500" u="sng"/>
              <a:t>robot positioning itself above the target object</a:t>
            </a:r>
            <a:r>
              <a:rPr lang="en" sz="1500"/>
              <a:t> for manipulation where the robot's </a:t>
            </a:r>
            <a:r>
              <a:rPr lang="en" sz="1500" u="sng"/>
              <a:t>camera system is oriented downward</a:t>
            </a:r>
            <a:r>
              <a:rPr lang="en" sz="1500"/>
              <a:t>, allowing it to analyze the scene from an overhead viewpoint</a:t>
            </a:r>
            <a:br>
              <a:rPr lang="en" sz="1500"/>
            </a:b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608" u="sng"/>
              <a:t>Reinforcement Learning</a:t>
            </a:r>
            <a:r>
              <a:rPr lang="en" sz="1500"/>
              <a:t>: </a:t>
            </a:r>
            <a:r>
              <a:rPr lang="en" sz="1500"/>
              <a:t>A type of machine learning concept where an </a:t>
            </a:r>
            <a:r>
              <a:rPr b="1" lang="en" sz="1500"/>
              <a:t>agent </a:t>
            </a:r>
            <a:r>
              <a:rPr b="1" i="1" lang="en" sz="1500"/>
              <a:t>(DQN/DDPG)</a:t>
            </a:r>
            <a:r>
              <a:rPr i="1" lang="en" sz="1500"/>
              <a:t> </a:t>
            </a:r>
            <a:r>
              <a:rPr lang="en" sz="1500"/>
              <a:t>learns by interacting with an </a:t>
            </a:r>
            <a:r>
              <a:rPr b="1" lang="en" sz="1500"/>
              <a:t>environment </a:t>
            </a:r>
            <a:r>
              <a:rPr b="1" i="1" lang="en" sz="1500"/>
              <a:t>(robot arm + target object)</a:t>
            </a:r>
            <a:r>
              <a:rPr lang="en" sz="1500"/>
              <a:t>, receiving feedback in the form of rewards or penalties for its </a:t>
            </a:r>
            <a:r>
              <a:rPr b="1" lang="en" sz="1500"/>
              <a:t>actions </a:t>
            </a:r>
            <a:r>
              <a:rPr b="1" i="1" lang="en" sz="1500"/>
              <a:t>(grasps)</a:t>
            </a:r>
            <a:br>
              <a:rPr b="1" i="1" lang="en" sz="1500"/>
            </a:br>
            <a:endParaRPr b="1" i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608" u="sng"/>
              <a:t>Selective Shape Manipulation</a:t>
            </a:r>
            <a:r>
              <a:rPr lang="en" sz="1500"/>
              <a:t>: Extend/Modify the RL-based approach to grasp specific shapes using the Robot’s arm. Tweak the rewards to </a:t>
            </a:r>
            <a:r>
              <a:rPr b="1" i="1" lang="en" sz="1500"/>
              <a:t>incentivize the grasp of a specific object</a:t>
            </a:r>
            <a:r>
              <a:rPr lang="en" sz="1500"/>
              <a:t> that user specifies</a:t>
            </a:r>
            <a:br>
              <a:rPr b="1" i="1" lang="en" sz="1500"/>
            </a:br>
            <a:endParaRPr b="1"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Simulation Environment</a:t>
            </a:r>
            <a:endParaRPr/>
          </a:p>
        </p:txBody>
      </p:sp>
      <p:pic>
        <p:nvPicPr>
          <p:cNvPr id="147" name="Google Shape;14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950" y="1840913"/>
            <a:ext cx="1906550" cy="190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13225" y="1840925"/>
            <a:ext cx="1906550" cy="190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5"/>
          <p:cNvSpPr txBox="1"/>
          <p:nvPr>
            <p:ph type="title"/>
          </p:nvPr>
        </p:nvSpPr>
        <p:spPr>
          <a:xfrm>
            <a:off x="2806074" y="2540847"/>
            <a:ext cx="2522100" cy="5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1560"/>
              <a:t>s</a:t>
            </a:r>
            <a:r>
              <a:rPr b="1" lang="en" sz="1560"/>
              <a:t>table-baselines</a:t>
            </a:r>
            <a:endParaRPr b="1" sz="1560"/>
          </a:p>
        </p:txBody>
      </p:sp>
      <p:sp>
        <p:nvSpPr>
          <p:cNvPr id="150" name="Google Shape;150;p15"/>
          <p:cNvSpPr txBox="1"/>
          <p:nvPr>
            <p:ph type="title"/>
          </p:nvPr>
        </p:nvSpPr>
        <p:spPr>
          <a:xfrm>
            <a:off x="2477275" y="2371049"/>
            <a:ext cx="624900" cy="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460"/>
              <a:t>+</a:t>
            </a:r>
            <a:endParaRPr sz="4460"/>
          </a:p>
        </p:txBody>
      </p:sp>
      <p:sp>
        <p:nvSpPr>
          <p:cNvPr id="151" name="Google Shape;151;p15"/>
          <p:cNvSpPr txBox="1"/>
          <p:nvPr>
            <p:ph type="title"/>
          </p:nvPr>
        </p:nvSpPr>
        <p:spPr>
          <a:xfrm>
            <a:off x="540175" y="3919650"/>
            <a:ext cx="18141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260"/>
              <a:t>OpenAI Gym</a:t>
            </a:r>
            <a:endParaRPr sz="1260"/>
          </a:p>
        </p:txBody>
      </p:sp>
      <p:sp>
        <p:nvSpPr>
          <p:cNvPr id="152" name="Google Shape;152;p15"/>
          <p:cNvSpPr txBox="1"/>
          <p:nvPr>
            <p:ph type="title"/>
          </p:nvPr>
        </p:nvSpPr>
        <p:spPr>
          <a:xfrm>
            <a:off x="6559450" y="3966850"/>
            <a:ext cx="18141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260"/>
              <a:t>PyBullet</a:t>
            </a:r>
            <a:endParaRPr sz="1260"/>
          </a:p>
        </p:txBody>
      </p:sp>
      <p:sp>
        <p:nvSpPr>
          <p:cNvPr id="153" name="Google Shape;153;p15"/>
          <p:cNvSpPr/>
          <p:nvPr/>
        </p:nvSpPr>
        <p:spPr>
          <a:xfrm>
            <a:off x="331200" y="1517825"/>
            <a:ext cx="4781700" cy="2982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4" name="Google Shape;154;p15"/>
          <p:cNvSpPr txBox="1"/>
          <p:nvPr>
            <p:ph type="title"/>
          </p:nvPr>
        </p:nvSpPr>
        <p:spPr>
          <a:xfrm>
            <a:off x="3160075" y="3864800"/>
            <a:ext cx="18141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ct val="78571"/>
              <a:buNone/>
            </a:pPr>
            <a:r>
              <a:rPr lang="en" sz="1260"/>
              <a:t>Forked from openai/baselines</a:t>
            </a:r>
            <a:endParaRPr sz="1260"/>
          </a:p>
        </p:txBody>
      </p:sp>
      <p:sp>
        <p:nvSpPr>
          <p:cNvPr id="155" name="Google Shape;155;p15"/>
          <p:cNvSpPr txBox="1"/>
          <p:nvPr>
            <p:ph type="title"/>
          </p:nvPr>
        </p:nvSpPr>
        <p:spPr>
          <a:xfrm>
            <a:off x="5365163" y="2337150"/>
            <a:ext cx="8958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650">
                <a:solidFill>
                  <a:srgbClr val="BDC1C6"/>
                </a:solidFill>
                <a:highlight>
                  <a:srgbClr val="202124"/>
                </a:highlight>
                <a:latin typeface="Roboto"/>
                <a:ea typeface="Roboto"/>
                <a:cs typeface="Roboto"/>
                <a:sym typeface="Roboto"/>
              </a:rPr>
              <a:t>⇔</a:t>
            </a:r>
            <a:endParaRPr b="1" sz="6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6"/>
          <p:cNvSpPr txBox="1"/>
          <p:nvPr>
            <p:ph type="title"/>
          </p:nvPr>
        </p:nvSpPr>
        <p:spPr>
          <a:xfrm>
            <a:off x="1297500" y="393750"/>
            <a:ext cx="7038900" cy="9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Q - Network (</a:t>
            </a:r>
            <a:r>
              <a:rPr lang="en"/>
              <a:t>DQN)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A86E8"/>
              </a:solidFill>
            </a:endParaRPr>
          </a:p>
        </p:txBody>
      </p:sp>
      <p:sp>
        <p:nvSpPr>
          <p:cNvPr id="161" name="Google Shape;161;p16"/>
          <p:cNvSpPr txBox="1"/>
          <p:nvPr>
            <p:ph idx="1" type="body"/>
          </p:nvPr>
        </p:nvSpPr>
        <p:spPr>
          <a:xfrm>
            <a:off x="1173725" y="1330725"/>
            <a:ext cx="7244400" cy="32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1. </a:t>
            </a:r>
            <a:r>
              <a:rPr b="1" lang="en"/>
              <a:t>Reinforcement Learning Framework:</a:t>
            </a:r>
            <a:r>
              <a:rPr lang="en"/>
              <a:t> In reinforcement learning, an agent learns to interact with an environment by taking actions to </a:t>
            </a:r>
            <a:r>
              <a:rPr b="1" lang="en" u="sng"/>
              <a:t>maximize a cumulative reward.</a:t>
            </a:r>
            <a:r>
              <a:rPr b="1" lang="en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2. Q-Learning:</a:t>
            </a:r>
            <a:r>
              <a:rPr lang="en"/>
              <a:t> Q-learning is a classic reinforcement learning technique that aims to learn the quality (Q-value) of taking a specific action in a given state. The </a:t>
            </a:r>
            <a:r>
              <a:rPr b="1" lang="en" u="sng"/>
              <a:t>Q-value represents the expected cumulative reward </a:t>
            </a:r>
            <a:r>
              <a:rPr lang="en"/>
              <a:t>the agent will receive by taking that action and following the optimal policy thereafter.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3. Deep Q-Network: </a:t>
            </a:r>
            <a:r>
              <a:rPr lang="en"/>
              <a:t>DQN uses a neural network to approximate the Q-value function. The neural network takes the </a:t>
            </a:r>
            <a:r>
              <a:rPr b="1" lang="en"/>
              <a:t>environment's state as input </a:t>
            </a:r>
            <a:r>
              <a:rPr lang="en"/>
              <a:t>and </a:t>
            </a:r>
            <a:r>
              <a:rPr b="1" lang="en"/>
              <a:t>outputs Q-values</a:t>
            </a:r>
            <a:r>
              <a:rPr lang="en"/>
              <a:t> for each possible action. This allows the agent to estimate the best action to take in a given state.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 txBox="1"/>
          <p:nvPr>
            <p:ph type="title"/>
          </p:nvPr>
        </p:nvSpPr>
        <p:spPr>
          <a:xfrm>
            <a:off x="1297500" y="393750"/>
            <a:ext cx="7038900" cy="7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Deterministic Policy Gradient (</a:t>
            </a:r>
            <a:r>
              <a:rPr lang="en"/>
              <a:t>DDPG)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A86E8"/>
              </a:solidFill>
            </a:endParaRPr>
          </a:p>
        </p:txBody>
      </p:sp>
      <p:sp>
        <p:nvSpPr>
          <p:cNvPr id="167" name="Google Shape;167;p17"/>
          <p:cNvSpPr txBox="1"/>
          <p:nvPr>
            <p:ph idx="1" type="body"/>
          </p:nvPr>
        </p:nvSpPr>
        <p:spPr>
          <a:xfrm>
            <a:off x="1263450" y="1293450"/>
            <a:ext cx="7073100" cy="34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1. </a:t>
            </a:r>
            <a:r>
              <a:rPr b="1" lang="en"/>
              <a:t>Continuous Action Spaces:  </a:t>
            </a:r>
            <a:r>
              <a:rPr lang="en"/>
              <a:t>Continuous action spaces</a:t>
            </a:r>
            <a:r>
              <a:rPr b="1" lang="en" u="sng"/>
              <a:t> (DDPG)</a:t>
            </a:r>
            <a:r>
              <a:rPr lang="en"/>
              <a:t> are spaces where the </a:t>
            </a:r>
            <a:r>
              <a:rPr b="1" lang="en" u="sng"/>
              <a:t>action space is a continuous set of values</a:t>
            </a:r>
            <a:r>
              <a:rPr lang="en"/>
              <a:t>, such as the position of an object. Discrete action spaces </a:t>
            </a:r>
            <a:r>
              <a:rPr b="1" lang="en" u="sng"/>
              <a:t>(DQN) </a:t>
            </a:r>
            <a:r>
              <a:rPr lang="en"/>
              <a:t>are spaces where the </a:t>
            </a:r>
            <a:r>
              <a:rPr b="1" lang="en" u="sng"/>
              <a:t>action space is a set of discrete values</a:t>
            </a:r>
            <a:r>
              <a:rPr lang="en"/>
              <a:t>, such as the buttons that an agent can press.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2.  Actor-Critic Architecture: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Actor Network: </a:t>
            </a:r>
            <a:r>
              <a:rPr lang="en"/>
              <a:t>The actor is responsible for l</a:t>
            </a:r>
            <a:r>
              <a:rPr b="1" lang="en" u="sng"/>
              <a:t>earning the policy directly</a:t>
            </a:r>
            <a:r>
              <a:rPr lang="en"/>
              <a:t>, mapping states to specific actions.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Critic Network: </a:t>
            </a:r>
            <a:r>
              <a:rPr lang="en"/>
              <a:t>The critic evaluates the actions chosen by the actor by </a:t>
            </a:r>
            <a:r>
              <a:rPr b="1" lang="en" u="sng"/>
              <a:t>estimating the Q-value function.</a:t>
            </a:r>
            <a:r>
              <a:rPr lang="en" u="sng"/>
              <a:t> 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3. Deterministic Policy Gradient:</a:t>
            </a:r>
            <a:r>
              <a:rPr lang="en"/>
              <a:t> Allows  the actor network to </a:t>
            </a:r>
            <a:r>
              <a:rPr b="1" lang="en" u="sng"/>
              <a:t>directly learn the optimal policy in continuous action spaces </a:t>
            </a:r>
            <a:r>
              <a:rPr lang="en"/>
              <a:t>without the complexities involved in learning a stochastic policy.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"/>
          <p:cNvSpPr txBox="1"/>
          <p:nvPr>
            <p:ph type="title"/>
          </p:nvPr>
        </p:nvSpPr>
        <p:spPr>
          <a:xfrm>
            <a:off x="1297488" y="147050"/>
            <a:ext cx="70389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Reward Function</a:t>
            </a:r>
            <a:endParaRPr/>
          </a:p>
        </p:txBody>
      </p:sp>
      <p:sp>
        <p:nvSpPr>
          <p:cNvPr id="173" name="Google Shape;173;p18"/>
          <p:cNvSpPr txBox="1"/>
          <p:nvPr>
            <p:ph idx="1" type="body"/>
          </p:nvPr>
        </p:nvSpPr>
        <p:spPr>
          <a:xfrm>
            <a:off x="1089925" y="777650"/>
            <a:ext cx="7903800" cy="145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reward function in reinforcement learning serves as a crucial </a:t>
            </a:r>
            <a:r>
              <a:rPr b="1" lang="en" u="sng"/>
              <a:t>guiding principle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/>
              <a:t>If it successfully picks up the correct object, then reward given is 1, </a:t>
            </a:r>
            <a:br>
              <a:rPr lang="en" sz="1100"/>
            </a:br>
            <a:r>
              <a:rPr lang="en" sz="1100"/>
              <a:t>otherwise if it grabs the incorrect object, then -1 reward is given.</a:t>
            </a:r>
            <a:br>
              <a:rPr lang="en"/>
            </a:br>
            <a:endParaRPr/>
          </a:p>
        </p:txBody>
      </p:sp>
      <p:pic>
        <p:nvPicPr>
          <p:cNvPr id="174" name="Google Shape;17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8475" y="1792375"/>
            <a:ext cx="5299827" cy="3006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 txBox="1"/>
          <p:nvPr>
            <p:ph type="title"/>
          </p:nvPr>
        </p:nvSpPr>
        <p:spPr>
          <a:xfrm>
            <a:off x="1052550" y="3565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</a:t>
            </a:r>
            <a:endParaRPr/>
          </a:p>
        </p:txBody>
      </p:sp>
      <p:sp>
        <p:nvSpPr>
          <p:cNvPr id="180" name="Google Shape;180;p19"/>
          <p:cNvSpPr txBox="1"/>
          <p:nvPr>
            <p:ph idx="1" type="body"/>
          </p:nvPr>
        </p:nvSpPr>
        <p:spPr>
          <a:xfrm>
            <a:off x="1007900" y="8475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the environment, we added 2 shapes to the environment , a cuboid and a cube . The intended behaviour is to pick up the cube as specified by the user.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Then, w</a:t>
            </a:r>
            <a:r>
              <a:rPr lang="en"/>
              <a:t>e've trained our reinforcement learning (RL) model using two algorithms, DQN and DDPG. Our model employs RGB as the perception layer, the custom reward function and learns for a minimum of 10000 timesteps.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9"/>
          <p:cNvSpPr txBox="1"/>
          <p:nvPr/>
        </p:nvSpPr>
        <p:spPr>
          <a:xfrm>
            <a:off x="1354550" y="4428625"/>
            <a:ext cx="30000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Successfully picking up the cube among different objects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2" name="Google Shape;182;p19"/>
          <p:cNvSpPr txBox="1"/>
          <p:nvPr/>
        </p:nvSpPr>
        <p:spPr>
          <a:xfrm>
            <a:off x="5336400" y="4428625"/>
            <a:ext cx="30000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Failed to pick up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the cube among different objects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3" name="Google Shape;18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6030" y="2350700"/>
            <a:ext cx="3636269" cy="2040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1650" y="2350700"/>
            <a:ext cx="3671326" cy="2040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Video</a:t>
            </a:r>
            <a:endParaRPr/>
          </a:p>
        </p:txBody>
      </p:sp>
      <p:sp>
        <p:nvSpPr>
          <p:cNvPr id="190" name="Google Shape;190;p20"/>
          <p:cNvSpPr txBox="1"/>
          <p:nvPr/>
        </p:nvSpPr>
        <p:spPr>
          <a:xfrm>
            <a:off x="1419150" y="1440750"/>
            <a:ext cx="6238500" cy="12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demo video for the project is listed here : </a:t>
            </a:r>
            <a:r>
              <a:rPr lang="en" sz="13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https://youtu.be/KAYMQ7sokI4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Status of our Work</a:t>
            </a:r>
            <a:endParaRPr/>
          </a:p>
        </p:txBody>
      </p:sp>
      <p:sp>
        <p:nvSpPr>
          <p:cNvPr id="196" name="Google Shape;196;p21"/>
          <p:cNvSpPr txBox="1"/>
          <p:nvPr>
            <p:ph idx="1" type="body"/>
          </p:nvPr>
        </p:nvSpPr>
        <p:spPr>
          <a:xfrm>
            <a:off x="1243500" y="1307850"/>
            <a:ext cx="6676800" cy="31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 u="sng"/>
              <a:t>Completed:</a:t>
            </a:r>
            <a:endParaRPr b="1" sz="1700" u="sng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Create a simulation environment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Train DQN and DDPG algorithms for grasping using RGB sensor system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Test the model on different target objects (cube, cuboid, sphere)</a:t>
            </a:r>
            <a:endParaRPr sz="15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 u="sng"/>
              <a:t>In Progress:</a:t>
            </a:r>
            <a:endParaRPr b="1" sz="1700" u="sng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Modify the reward function to incentivize grasping of select shapes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Fine-tune parameters of the RL algorithms to optimize the model</a:t>
            </a:r>
            <a:endParaRPr sz="1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